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356" r:id="rId3"/>
    <p:sldId id="357" r:id="rId4"/>
    <p:sldId id="361" r:id="rId5"/>
    <p:sldId id="350" r:id="rId6"/>
    <p:sldId id="360" r:id="rId7"/>
    <p:sldId id="359" r:id="rId8"/>
    <p:sldId id="354" r:id="rId9"/>
    <p:sldId id="358" r:id="rId10"/>
    <p:sldId id="362" r:id="rId11"/>
    <p:sldId id="363" r:id="rId12"/>
  </p:sldIdLst>
  <p:sldSz cx="9144000" cy="6858000" type="screen4x3"/>
  <p:notesSz cx="6858000" cy="987266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33"/>
    <a:srgbClr val="008000"/>
    <a:srgbClr val="003300"/>
    <a:srgbClr val="800000"/>
    <a:srgbClr val="0099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3" autoAdjust="0"/>
    <p:restoredTop sz="98406" autoAdjust="0"/>
  </p:normalViewPr>
  <p:slideViewPr>
    <p:cSldViewPr>
      <p:cViewPr varScale="1">
        <p:scale>
          <a:sx n="87" d="100"/>
          <a:sy n="87" d="100"/>
        </p:scale>
        <p:origin x="16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602" y="-96"/>
      </p:cViewPr>
      <p:guideLst>
        <p:guide orient="horz" pos="3111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67" y="0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DF2DF9EA-2028-4D4E-82C0-8B5FB3F068E2}" type="datetimeFigureOut">
              <a:rPr lang="pl-PL" altLang="pl-PL"/>
              <a:pPr>
                <a:defRPr/>
              </a:pPr>
              <a:t>2018-04-19</a:t>
            </a:fld>
            <a:endParaRPr lang="pl-PL" altLang="pl-PL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8083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67" y="9378083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839B0471-FF8A-49BE-A9D7-6ECA9C5879F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4117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67" y="0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7263" y="738188"/>
            <a:ext cx="4941887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9" y="4689832"/>
            <a:ext cx="5485122" cy="4443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8083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67" y="9378083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7A0B2253-A0A2-4349-BD9C-B24370B065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644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26863A-9026-43D0-A9F3-476368814F82}" type="slidenum">
              <a:rPr lang="pl-PL" altLang="pl-PL" smtClean="0">
                <a:cs typeface="Arial" charset="0"/>
              </a:rPr>
              <a:pPr/>
              <a:t>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2025" y="738188"/>
            <a:ext cx="4937125" cy="370363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39" y="4688252"/>
            <a:ext cx="5485122" cy="4444910"/>
          </a:xfrm>
          <a:noFill/>
        </p:spPr>
        <p:txBody>
          <a:bodyPr lIns="87498" tIns="43749" rIns="87498" bIns="43749"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D0C91-4B5F-402E-BA6E-52A0DC20E7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D13FD-4F93-45DF-BE4C-3485BF68FAD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B08C2-3D9B-4617-839E-24B0F6C929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FDC2A-12EC-4674-9CE7-4DF8EAF4E0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74E7C-F0D4-4D78-A606-3FA56AFBA8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72C35-B2C4-42C8-BC09-944166C100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58105-D954-4C89-8BC4-1052DE30F3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92B54-33DA-433D-AD40-A6EDCA5BFB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D6B11-32ED-46D9-A245-E90EEEBDD4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EF374-87E5-498B-BA0A-EE70CC82C6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A8BB-C265-4986-92A8-DD8647D76B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80256-AB7A-4241-8116-C6618D5D1E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FDFBB722-7FF1-42B1-BF58-A090082EB4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szmytkowski@um.warszawa.pl" TargetMode="External"/><Relationship Id="rId2" Type="http://schemas.openxmlformats.org/officeDocument/2006/relationships/hyperlink" Target="mailto:mkociszewska@um.warszawa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podstawowe2jezyczne.edukacja.warszawa.pl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pierwsz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56592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58888" y="4437063"/>
            <a:ext cx="7561262" cy="242093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pl-PL" altLang="pl-PL" sz="4800" b="1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pl-PL" altLang="pl-PL" sz="1800" dirty="0" smtClean="0">
              <a:solidFill>
                <a:schemeClr val="accent2"/>
              </a:solidFill>
            </a:endParaRPr>
          </a:p>
          <a:p>
            <a:pPr marL="0" indent="0" algn="r" eaLnBrk="1" hangingPunct="1">
              <a:buFontTx/>
              <a:buNone/>
            </a:pPr>
            <a:endParaRPr lang="pl-PL" altLang="pl-PL" sz="1600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pl-PL" altLang="pl-PL" sz="2400" b="1" dirty="0" smtClean="0">
                <a:solidFill>
                  <a:schemeClr val="accent2"/>
                </a:solidFill>
              </a:rPr>
              <a:t>Biuro Edukacji Urzędu m.st. Warszawy</a:t>
            </a:r>
          </a:p>
          <a:p>
            <a:pPr marL="0" indent="0" algn="ctr" eaLnBrk="1" hangingPunct="1">
              <a:buFontTx/>
              <a:buNone/>
            </a:pPr>
            <a:r>
              <a:rPr lang="pl-PL" altLang="pl-PL" sz="1600" b="1" dirty="0" smtClean="0">
                <a:solidFill>
                  <a:schemeClr val="accent2"/>
                </a:solidFill>
              </a:rPr>
              <a:t>Warszawa, 9 kwietnia 2018 r.</a:t>
            </a:r>
            <a:endParaRPr lang="pl-PL" altLang="pl-PL" sz="1800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pl-PL" altLang="pl-PL" sz="2800" dirty="0" smtClean="0">
              <a:solidFill>
                <a:schemeClr val="accent2"/>
              </a:solidFill>
            </a:endParaRPr>
          </a:p>
        </p:txBody>
      </p:sp>
      <p:sp>
        <p:nvSpPr>
          <p:cNvPr id="16387" name="Line 4"/>
          <p:cNvSpPr>
            <a:spLocks noChangeShapeType="1"/>
          </p:cNvSpPr>
          <p:nvPr/>
        </p:nvSpPr>
        <p:spPr bwMode="auto">
          <a:xfrm>
            <a:off x="1331913" y="5084763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229225"/>
            <a:ext cx="11160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2895600" y="352425"/>
            <a:ext cx="398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2400">
              <a:latin typeface="Times New Roman" pitchFamily="18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-540567" y="0"/>
            <a:ext cx="9000999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sz="2400" b="1" dirty="0" smtClean="0">
              <a:solidFill>
                <a:schemeClr val="accent2"/>
              </a:solidFill>
              <a:latin typeface="+mn-lt"/>
            </a:endParaRPr>
          </a:p>
          <a:p>
            <a:pPr algn="ctr">
              <a:defRPr/>
            </a:pPr>
            <a:r>
              <a:rPr lang="pl-PL" sz="2800" b="1" dirty="0" smtClean="0">
                <a:solidFill>
                  <a:schemeClr val="accent2"/>
                </a:solidFill>
                <a:latin typeface="+mn-lt"/>
              </a:rPr>
              <a:t>Rekrutacja do klas </a:t>
            </a:r>
            <a:r>
              <a:rPr lang="pl-PL" sz="2800" b="1" smtClean="0">
                <a:solidFill>
                  <a:schemeClr val="accent2"/>
                </a:solidFill>
                <a:latin typeface="+mn-lt"/>
              </a:rPr>
              <a:t>VII dwujęzycznych </a:t>
            </a:r>
          </a:p>
          <a:p>
            <a:pPr algn="ctr">
              <a:defRPr/>
            </a:pPr>
            <a:r>
              <a:rPr lang="pl-PL" sz="2800" b="1" smtClean="0">
                <a:solidFill>
                  <a:schemeClr val="accent2"/>
                </a:solidFill>
                <a:latin typeface="+mn-lt"/>
              </a:rPr>
              <a:t>na </a:t>
            </a:r>
            <a:r>
              <a:rPr lang="pl-PL" sz="2800" b="1" dirty="0">
                <a:solidFill>
                  <a:schemeClr val="accent2"/>
                </a:solidFill>
                <a:latin typeface="+mn-lt"/>
              </a:rPr>
              <a:t>rok szkolny </a:t>
            </a:r>
            <a:r>
              <a:rPr lang="pl-PL" sz="2800" b="1" dirty="0" smtClean="0">
                <a:solidFill>
                  <a:schemeClr val="accent2"/>
                </a:solidFill>
                <a:latin typeface="+mn-lt"/>
              </a:rPr>
              <a:t>2018/2019 </a:t>
            </a:r>
            <a:r>
              <a:rPr lang="pl-P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91" name="Picture 8" descr="polska_czarna_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652963"/>
            <a:ext cx="19177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15294" y="274638"/>
            <a:ext cx="7371506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KONTAKT – sprawy merytoryczne</a:t>
            </a:r>
            <a:endParaRPr lang="pl-PL" sz="3200" b="1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5866"/>
            <a:ext cx="8229600" cy="4550297"/>
          </a:xfrm>
        </p:spPr>
        <p:txBody>
          <a:bodyPr/>
          <a:lstStyle/>
          <a:p>
            <a:r>
              <a:rPr lang="pl-PL" dirty="0" smtClean="0"/>
              <a:t>Monika Kociszewska</a:t>
            </a:r>
          </a:p>
          <a:p>
            <a:r>
              <a:rPr lang="pl-PL" dirty="0" smtClean="0"/>
              <a:t>Tel. 22 44 33 553</a:t>
            </a:r>
          </a:p>
          <a:p>
            <a:r>
              <a:rPr lang="pl-PL" dirty="0" smtClean="0">
                <a:hlinkClick r:id="rId2"/>
              </a:rPr>
              <a:t>mkociszewska@um.warszawa.pl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Jarosław Szmytkowski</a:t>
            </a:r>
          </a:p>
          <a:p>
            <a:r>
              <a:rPr lang="pl-PL" dirty="0" smtClean="0"/>
              <a:t>Tel. 22 44 33 519</a:t>
            </a:r>
          </a:p>
          <a:p>
            <a:r>
              <a:rPr lang="pl-PL" dirty="0" smtClean="0">
                <a:hlinkClick r:id="rId3"/>
              </a:rPr>
              <a:t>jszmytkowski@um.warszawa.pl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30" y="39541"/>
            <a:ext cx="129246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9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77975"/>
            <a:ext cx="1292464" cy="153632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2464" y="274638"/>
            <a:ext cx="7394336" cy="1143000"/>
          </a:xfrm>
        </p:spPr>
        <p:txBody>
          <a:bodyPr/>
          <a:lstStyle/>
          <a:p>
            <a:r>
              <a:rPr lang="pl-PL" sz="3200" dirty="0" smtClean="0">
                <a:solidFill>
                  <a:srgbClr val="C00000"/>
                </a:solidFill>
              </a:rPr>
              <a:t>KONTAKT – sprawy związane z obsługą systemu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10963"/>
            <a:ext cx="8229600" cy="4370915"/>
          </a:xfrm>
        </p:spPr>
        <p:txBody>
          <a:bodyPr/>
          <a:lstStyle/>
          <a:p>
            <a:r>
              <a:rPr lang="pl-PL" b="1" dirty="0" smtClean="0"/>
              <a:t>ASSECO  </a:t>
            </a:r>
          </a:p>
          <a:p>
            <a:r>
              <a:rPr lang="fr-FR" b="1" dirty="0" smtClean="0"/>
              <a:t>email</a:t>
            </a:r>
            <a:r>
              <a:rPr lang="fr-FR" dirty="0"/>
              <a:t>: oswiata@assecods.pl</a:t>
            </a:r>
          </a:p>
          <a:p>
            <a:r>
              <a:rPr lang="fr-FR" b="1" dirty="0" smtClean="0"/>
              <a:t>telefon</a:t>
            </a:r>
            <a:r>
              <a:rPr lang="fr-FR" dirty="0" smtClean="0"/>
              <a:t>:</a:t>
            </a:r>
            <a:r>
              <a:rPr lang="pl-PL" smtClean="0"/>
              <a:t> </a:t>
            </a:r>
            <a:r>
              <a:rPr lang="pl-PL" b="1" smtClean="0"/>
              <a:t>22 213-11-04</a:t>
            </a:r>
            <a:endParaRPr lang="fr-FR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5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1" y="260350"/>
            <a:ext cx="7487494" cy="1022284"/>
          </a:xfrm>
        </p:spPr>
        <p:txBody>
          <a:bodyPr/>
          <a:lstStyle/>
          <a:p>
            <a:pPr eaLnBrk="1" hangingPunct="1"/>
            <a:r>
              <a:rPr lang="pl-PL" altLang="pl-PL" sz="3200" dirty="0" smtClean="0">
                <a:solidFill>
                  <a:srgbClr val="C00000"/>
                </a:solidFill>
              </a:rPr>
              <a:t>Oddziały dwujęzyczne  w szkołach podstawowych - przepisy</a:t>
            </a:r>
            <a:r>
              <a:rPr lang="pl-PL" altLang="pl-PL" sz="2800" dirty="0" smtClean="0"/>
              <a:t/>
            </a:r>
            <a:br>
              <a:rPr lang="pl-PL" altLang="pl-PL" sz="2800" dirty="0" smtClean="0"/>
            </a:br>
            <a:endParaRPr lang="pl-PL" altLang="pl-PL" sz="2800" dirty="0" smtClean="0">
              <a:solidFill>
                <a:srgbClr val="CC3333"/>
              </a:solidFill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446393" cy="5256584"/>
          </a:xfrm>
        </p:spPr>
        <p:txBody>
          <a:bodyPr/>
          <a:lstStyle/>
          <a:p>
            <a:pPr marL="0" indent="0" eaLnBrk="1" hangingPunct="1">
              <a:buNone/>
            </a:pPr>
            <a:endParaRPr lang="pl-PL" altLang="pl-PL" sz="2000" b="1" dirty="0" smtClean="0"/>
          </a:p>
          <a:p>
            <a:pPr marL="0" indent="0" eaLnBrk="1" hangingPunct="1">
              <a:buNone/>
            </a:pPr>
            <a:r>
              <a:rPr lang="pl-PL" altLang="pl-PL" sz="2000" b="1" dirty="0" smtClean="0"/>
              <a:t>Zasady rekrutacji na rok szkolny 2018/2019 do klas VII oddziałów dwujęzycznych określa: </a:t>
            </a:r>
          </a:p>
          <a:p>
            <a:pPr eaLnBrk="1" hangingPunct="1"/>
            <a:r>
              <a:rPr lang="pl-PL" altLang="pl-PL" sz="2000" strike="sngStrike" dirty="0" smtClean="0"/>
              <a:t>ustawa z dnia 14 grudnia 2016 r. Przepisy wprowadzające ustawę - Prawo oświatowe (Dz. U. z 2017 r. poz. 60 i 949);</a:t>
            </a:r>
          </a:p>
          <a:p>
            <a:pPr eaLnBrk="1" hangingPunct="1"/>
            <a:r>
              <a:rPr lang="pl-PL" altLang="pl-PL" sz="2000" dirty="0" smtClean="0"/>
              <a:t>Ustawa z dnia 14 grudnia 2016 r. Prawo oświatowe (Dz. U. z 2017 r. poz. 59, 949 i 2203);</a:t>
            </a:r>
          </a:p>
          <a:p>
            <a:pPr eaLnBrk="1" hangingPunct="1"/>
            <a:r>
              <a:rPr lang="pl-PL" altLang="pl-PL" sz="2000" dirty="0" smtClean="0"/>
              <a:t>rozporządzenie </a:t>
            </a:r>
            <a:r>
              <a:rPr lang="pl-PL" altLang="pl-PL" sz="2000" dirty="0"/>
              <a:t>Ministra Edukacji </a:t>
            </a:r>
            <a:r>
              <a:rPr lang="pl-PL" altLang="pl-PL" sz="2000" dirty="0" smtClean="0"/>
              <a:t>Narodowej  z dnia 16 marca 2017 r. </a:t>
            </a:r>
            <a:r>
              <a:rPr lang="pl-PL" altLang="pl-PL" sz="2000" i="1" dirty="0" smtClean="0"/>
              <a:t>w </a:t>
            </a:r>
            <a:r>
              <a:rPr lang="pl-PL" altLang="pl-PL" sz="2000" i="1" dirty="0"/>
              <a:t>sprawie przeprowadzania postępowania rekrutacyjnego oraz postępowania uzupełniającego do publicznych przedszkoli, szkół i </a:t>
            </a:r>
            <a:r>
              <a:rPr lang="pl-PL" altLang="pl-PL" sz="2000" i="1" dirty="0" smtClean="0"/>
              <a:t>placówek</a:t>
            </a:r>
            <a:r>
              <a:rPr lang="pl-PL" altLang="pl-PL" sz="2000" dirty="0" smtClean="0"/>
              <a:t>;</a:t>
            </a:r>
          </a:p>
          <a:p>
            <a:pPr lvl="0" eaLnBrk="1" hangingPunct="1"/>
            <a:r>
              <a:rPr lang="pl-PL" sz="2000" dirty="0" smtClean="0"/>
              <a:t>Uchwała </a:t>
            </a:r>
            <a:r>
              <a:rPr lang="pl-PL" sz="2000" dirty="0"/>
              <a:t>Nr XLI/1062/2017 Rady m.st. Warszawy z dnia 9 lutego 2017 r. </a:t>
            </a:r>
            <a:r>
              <a:rPr lang="pl-PL" sz="2000" i="1" dirty="0"/>
              <a:t>w sprawie składania wniosków o przyjęcie do publicznych przedszkoli, oddziałów przedszkolnych w szkołach podstawowych oraz szkół podstawowych prowadzonych przez m.st. Warszawę.</a:t>
            </a:r>
            <a:endParaRPr lang="pl-PL" sz="2000" dirty="0"/>
          </a:p>
          <a:p>
            <a:pPr algn="ctr" eaLnBrk="1" hangingPunct="1"/>
            <a:endParaRPr lang="pl-PL" altLang="pl-PL" sz="2400" dirty="0" smtClean="0"/>
          </a:p>
          <a:p>
            <a:pPr marL="0" indent="0" algn="ctr" eaLnBrk="1" hangingPunct="1">
              <a:buNone/>
            </a:pPr>
            <a:endParaRPr lang="pl-PL" altLang="pl-PL" sz="2400" dirty="0" smtClean="0"/>
          </a:p>
          <a:p>
            <a:pPr algn="ctr" eaLnBrk="1" hangingPunct="1"/>
            <a:endParaRPr lang="pl-PL" altLang="pl-PL" sz="2000" dirty="0" smtClean="0"/>
          </a:p>
        </p:txBody>
      </p:sp>
      <p:sp>
        <p:nvSpPr>
          <p:cNvPr id="35843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AF68B3-1F6D-4A8B-BD28-37677579DCAB}" type="slidenum">
              <a:rPr lang="pl-PL" altLang="pl-PL" smtClean="0">
                <a:cs typeface="Arial" charset="0"/>
              </a:rPr>
              <a:pPr/>
              <a:t>2</a:t>
            </a:fld>
            <a:endParaRPr lang="pl-PL" altLang="pl-PL" smtClean="0">
              <a:cs typeface="Arial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7125" y="1588"/>
            <a:ext cx="3968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7125" y="4586288"/>
            <a:ext cx="3968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polsk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0"/>
            <a:ext cx="1367706" cy="12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936402"/>
          </a:xfrm>
        </p:spPr>
        <p:txBody>
          <a:bodyPr/>
          <a:lstStyle/>
          <a:p>
            <a:pPr eaLnBrk="1" hangingPunct="1"/>
            <a:r>
              <a:rPr lang="pl-PL" altLang="pl-PL" dirty="0" smtClean="0">
                <a:solidFill>
                  <a:srgbClr val="CC3333"/>
                </a:solidFill>
              </a:rPr>
              <a:t>KRYTERIA NABORU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0121" y="980728"/>
            <a:ext cx="7236296" cy="4176464"/>
          </a:xfrm>
        </p:spPr>
        <p:txBody>
          <a:bodyPr/>
          <a:lstStyle/>
          <a:p>
            <a:pPr algn="just"/>
            <a:endParaRPr lang="pl-PL" altLang="pl-PL" sz="2000" dirty="0" smtClean="0"/>
          </a:p>
          <a:p>
            <a:pPr algn="just"/>
            <a:r>
              <a:rPr lang="pl-PL" altLang="pl-PL" sz="2000" dirty="0" smtClean="0"/>
              <a:t>Zgodnie z art. 139 ustawy Prawo oświatowe </a:t>
            </a:r>
            <a:r>
              <a:rPr lang="pl-PL" altLang="pl-PL" sz="2000" dirty="0"/>
              <a:t>n</a:t>
            </a:r>
            <a:r>
              <a:rPr lang="pl-PL" altLang="pl-PL" sz="2000" dirty="0" smtClean="0"/>
              <a:t>a rok szkolny 2018/2019 do oddziału dwujęzycznego utworzonego w klasie VII ośmioletniej szkoły podstawowej przyjmuje się w pierwszej kolejności </a:t>
            </a:r>
            <a:r>
              <a:rPr lang="pl-PL" altLang="pl-PL" sz="2000" b="1" dirty="0" smtClean="0">
                <a:solidFill>
                  <a:srgbClr val="FF0000"/>
                </a:solidFill>
              </a:rPr>
              <a:t>ucznia tej szkoły</a:t>
            </a:r>
            <a:r>
              <a:rPr lang="pl-PL" altLang="pl-PL" sz="2000" b="1" dirty="0" smtClean="0"/>
              <a:t>, </a:t>
            </a:r>
            <a:r>
              <a:rPr lang="pl-PL" altLang="pl-PL" sz="2000" dirty="0" smtClean="0"/>
              <a:t>który:</a:t>
            </a:r>
          </a:p>
          <a:p>
            <a:pPr marL="0" indent="0" algn="just">
              <a:buNone/>
            </a:pPr>
            <a:endParaRPr lang="pl-PL" altLang="pl-PL" sz="2000" u="sng" dirty="0" smtClean="0"/>
          </a:p>
          <a:p>
            <a:pPr marL="0" indent="0" algn="just">
              <a:buNone/>
            </a:pPr>
            <a:r>
              <a:rPr lang="pl-PL" altLang="pl-PL" sz="2000" dirty="0" smtClean="0"/>
              <a:t>1) otrzymał promocję do klasy VII;</a:t>
            </a:r>
          </a:p>
          <a:p>
            <a:pPr marL="0" indent="0" algn="just">
              <a:buNone/>
            </a:pPr>
            <a:r>
              <a:rPr lang="pl-PL" altLang="pl-PL" sz="2000" dirty="0" smtClean="0"/>
              <a:t>2) </a:t>
            </a:r>
            <a:r>
              <a:rPr lang="pl-PL" altLang="pl-PL" sz="2000" b="1" dirty="0" smtClean="0"/>
              <a:t>uzyskał pozytywny wynik sprawdzianu predyspozycji językowych przeprowadzonego na warunkach ustalonych przez radę pedagogiczną.</a:t>
            </a:r>
          </a:p>
        </p:txBody>
      </p:sp>
      <p:sp>
        <p:nvSpPr>
          <p:cNvPr id="35843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AF68B3-1F6D-4A8B-BD28-37677579DCAB}" type="slidenum">
              <a:rPr lang="pl-PL" altLang="pl-PL" smtClean="0">
                <a:cs typeface="Arial" charset="0"/>
              </a:rPr>
              <a:pPr/>
              <a:t>3</a:t>
            </a:fld>
            <a:endParaRPr lang="pl-PL" altLang="pl-PL" dirty="0" smtClean="0">
              <a:cs typeface="Arial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7125" y="1588"/>
            <a:ext cx="3968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7125" y="4586288"/>
            <a:ext cx="3968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polsk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0"/>
            <a:ext cx="935658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polsk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8" y="1588"/>
            <a:ext cx="1188194" cy="160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229394"/>
            <a:ext cx="7283152" cy="1143000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KRYTERIA NABORU – CD.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403"/>
          </a:xfrm>
        </p:spPr>
        <p:txBody>
          <a:bodyPr/>
          <a:lstStyle/>
          <a:p>
            <a:pPr algn="just"/>
            <a:r>
              <a:rPr lang="pl-PL" altLang="pl-PL" sz="2000" dirty="0"/>
              <a:t>W przypadku większej liczby kandydatów, spełniających ww. warunki, niż liczba wolnych miejsc w oddziale, na pierwszym etapie postępowania rekrutacyjnego są brane pod uwagę łącznie następujące kryteria: </a:t>
            </a:r>
          </a:p>
          <a:p>
            <a:pPr algn="just">
              <a:buAutoNum type="arabicParenR"/>
            </a:pPr>
            <a:r>
              <a:rPr lang="pl-PL" altLang="pl-PL" sz="2000" dirty="0"/>
              <a:t>wynik sprawdzianu predyspozycji </a:t>
            </a:r>
            <a:r>
              <a:rPr lang="pl-PL" altLang="pl-PL" sz="2000" dirty="0" smtClean="0"/>
              <a:t>językowych – </a:t>
            </a:r>
            <a:r>
              <a:rPr lang="pl-PL" altLang="pl-PL" sz="2000" b="1" dirty="0" smtClean="0"/>
              <a:t>max. 38 pkt (200x0,19?)</a:t>
            </a:r>
            <a:endParaRPr lang="pl-PL" altLang="pl-PL" sz="2000" b="1" dirty="0"/>
          </a:p>
          <a:p>
            <a:pPr algn="just">
              <a:buAutoNum type="arabicParenR"/>
            </a:pPr>
            <a:r>
              <a:rPr lang="pl-PL" altLang="pl-PL" sz="2000" dirty="0">
                <a:solidFill>
                  <a:srgbClr val="00B050"/>
                </a:solidFill>
              </a:rPr>
              <a:t>Wymienione na świadectwie promocyjnym do klasy VII szkoły podstawowej oceny z języka polskiego, matematyki i języka obcego nowożytnego!!!!!! – NOWY ZAPIS W PORÓWNANIU Z ROKIEM </a:t>
            </a:r>
            <a:r>
              <a:rPr lang="pl-PL" altLang="pl-PL" sz="2000" dirty="0" smtClean="0">
                <a:solidFill>
                  <a:srgbClr val="00B050"/>
                </a:solidFill>
              </a:rPr>
              <a:t>UBIEGŁYM – </a:t>
            </a:r>
            <a:r>
              <a:rPr lang="pl-PL" altLang="pl-PL" sz="2000" b="1" dirty="0" smtClean="0">
                <a:solidFill>
                  <a:srgbClr val="00B050"/>
                </a:solidFill>
              </a:rPr>
              <a:t>max. 18 </a:t>
            </a:r>
            <a:r>
              <a:rPr lang="pl-PL" altLang="pl-PL" sz="2000" b="1" dirty="0" smtClean="0">
                <a:solidFill>
                  <a:srgbClr val="00B050"/>
                </a:solidFill>
              </a:rPr>
              <a:t>pkt za ocenę;</a:t>
            </a:r>
            <a:endParaRPr lang="pl-PL" altLang="pl-PL" sz="2000" b="1" dirty="0">
              <a:solidFill>
                <a:srgbClr val="00B050"/>
              </a:solidFill>
            </a:endParaRPr>
          </a:p>
          <a:p>
            <a:pPr algn="just">
              <a:buAutoNum type="arabicParenR"/>
            </a:pPr>
            <a:r>
              <a:rPr lang="pl-PL" altLang="pl-PL" sz="2000" dirty="0"/>
              <a:t>świadectwo promocyjne do klasy VII szkoły podstawowej z wyróżnieniem - </a:t>
            </a:r>
            <a:r>
              <a:rPr lang="pl-PL" altLang="pl-PL" sz="2000" b="1" dirty="0"/>
              <a:t>7 pkt*.</a:t>
            </a:r>
            <a:endParaRPr lang="pl-PL" altLang="pl-PL" sz="1400" dirty="0"/>
          </a:p>
          <a:p>
            <a:pPr lvl="1" algn="just">
              <a:buNone/>
            </a:pPr>
            <a:r>
              <a:rPr lang="pl-PL" altLang="pl-PL" sz="1400" dirty="0"/>
              <a:t>*Zgodnie z § 12 w związku z § 5 rozporządzenia Ministra Edukacji Narodowej  z dnia 16 marca 2017 r. </a:t>
            </a:r>
            <a:r>
              <a:rPr lang="pl-PL" altLang="pl-PL" sz="1400" i="1" dirty="0"/>
              <a:t>w sprawie przeprowadzania postępowania rekrutacyjnego oraz postępowania uzupełniającego do publicznych przedszkoli, szkół i placówek </a:t>
            </a:r>
            <a:r>
              <a:rPr lang="pl-PL" altLang="pl-PL" sz="1400" dirty="0"/>
              <a:t>za świadectwo promocyjne do klasy VII szkoły podstawowej z wyróżnieniem przyznaje się 7 </a:t>
            </a:r>
            <a:r>
              <a:rPr lang="pl-PL" altLang="pl-PL" sz="1400" dirty="0" smtClean="0"/>
              <a:t>punktów</a:t>
            </a:r>
          </a:p>
          <a:p>
            <a:pPr lvl="1" algn="just">
              <a:buNone/>
            </a:pPr>
            <a:r>
              <a:rPr lang="pl-PL" altLang="pl-PL" sz="1400" b="1" dirty="0" smtClean="0"/>
              <a:t>MAKSYMALNA LICZBA PUNKTÓW DO UZYSKANIA 1+2+3 = </a:t>
            </a:r>
            <a:r>
              <a:rPr lang="pl-PL" altLang="pl-PL" sz="1400" b="1" dirty="0" smtClean="0"/>
              <a:t>99 </a:t>
            </a:r>
            <a:r>
              <a:rPr lang="pl-PL" altLang="pl-PL" sz="1400" b="1" dirty="0" smtClean="0"/>
              <a:t> </a:t>
            </a:r>
            <a:r>
              <a:rPr lang="pl-PL" altLang="pl-PL" sz="1400" b="1" dirty="0" smtClean="0"/>
              <a:t>PKT</a:t>
            </a:r>
            <a:endParaRPr lang="pl-PL" altLang="pl-PL" sz="1400" b="1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pic>
        <p:nvPicPr>
          <p:cNvPr id="5" name="Picture 5" descr="polska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1588"/>
            <a:ext cx="1188194" cy="160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177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5" y="260350"/>
            <a:ext cx="7582297" cy="648370"/>
          </a:xfrm>
        </p:spPr>
        <p:txBody>
          <a:bodyPr/>
          <a:lstStyle/>
          <a:p>
            <a:pPr eaLnBrk="1" hangingPunct="1"/>
            <a:r>
              <a:rPr lang="pl-PL" altLang="pl-PL" sz="2000" b="1" u="sng" dirty="0" smtClean="0">
                <a:solidFill>
                  <a:srgbClr val="C00000"/>
                </a:solidFill>
              </a:rPr>
              <a:t/>
            </a:r>
            <a:br>
              <a:rPr lang="pl-PL" altLang="pl-PL" sz="2000" b="1" u="sng" dirty="0" smtClean="0">
                <a:solidFill>
                  <a:srgbClr val="C00000"/>
                </a:solidFill>
              </a:rPr>
            </a:br>
            <a:r>
              <a:rPr lang="pl-PL" altLang="pl-PL" sz="3600" dirty="0" smtClean="0">
                <a:solidFill>
                  <a:srgbClr val="C00000"/>
                </a:solidFill>
              </a:rPr>
              <a:t>KRYTERIA NABORU CD.</a:t>
            </a:r>
            <a:r>
              <a:rPr lang="pl-PL" altLang="pl-PL" sz="2800" dirty="0" smtClean="0"/>
              <a:t/>
            </a:r>
            <a:br>
              <a:rPr lang="pl-PL" altLang="pl-PL" sz="2800" dirty="0" smtClean="0"/>
            </a:br>
            <a:endParaRPr lang="pl-PL" altLang="pl-PL" sz="2800" dirty="0" smtClean="0">
              <a:solidFill>
                <a:srgbClr val="CC3333"/>
              </a:solidFill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764704"/>
            <a:ext cx="8302378" cy="6093296"/>
          </a:xfrm>
        </p:spPr>
        <p:txBody>
          <a:bodyPr/>
          <a:lstStyle/>
          <a:p>
            <a:pPr algn="just" eaLnBrk="1" hangingPunct="1"/>
            <a:r>
              <a:rPr lang="pl-PL" altLang="pl-PL" sz="2400" dirty="0" smtClean="0"/>
              <a:t>        W </a:t>
            </a:r>
            <a:r>
              <a:rPr lang="pl-PL" altLang="pl-PL" sz="2400" dirty="0"/>
              <a:t>przypadku równorzędnych wyników uzyskanych na pierwszym etapie </a:t>
            </a:r>
            <a:r>
              <a:rPr lang="pl-PL" altLang="pl-PL" sz="2400" dirty="0" smtClean="0"/>
              <a:t>postępowania lub jeżeli po zakończeniu tego etapu oddział dwujęzyczny nadal dysponuje wolnymi miejscami</a:t>
            </a:r>
            <a:r>
              <a:rPr lang="pl-PL" altLang="pl-PL" sz="2400" b="1" dirty="0" smtClean="0"/>
              <a:t>, </a:t>
            </a:r>
            <a:r>
              <a:rPr lang="pl-PL" altLang="pl-PL" sz="2400" b="1" dirty="0"/>
              <a:t>na drugim etapie są brane pod uwagę łącznie kryteria </a:t>
            </a:r>
            <a:r>
              <a:rPr lang="pl-PL" altLang="pl-PL" sz="2400" b="1" dirty="0" smtClean="0"/>
              <a:t>ustawowe: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wielodzietność rodziny kandydata, 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niepełnosprawność kandydata,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niepełnosprawność jednego z rodziców kandydata,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niepełnosprawność obojga rodziców kandydata, 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niepełnosprawność rodzeństwa kandydata, 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samotne wychowanie kandydata w rodzinie, 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objęcie kandydata pieczą zastępczą.</a:t>
            </a: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2400" dirty="0" smtClean="0"/>
          </a:p>
          <a:p>
            <a:pPr algn="ctr">
              <a:lnSpc>
                <a:spcPct val="80000"/>
              </a:lnSpc>
            </a:pPr>
            <a:r>
              <a:rPr lang="pl-PL" altLang="pl-PL" sz="2400" dirty="0" smtClean="0"/>
              <a:t>Kryteria ustawowe mają jednakową wartość. </a:t>
            </a:r>
            <a:r>
              <a:rPr lang="pl-PL" altLang="pl-PL" sz="2400" b="1" dirty="0" smtClean="0"/>
              <a:t>Nie maja jednak wartości punktowej!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l-PL" altLang="pl-PL" sz="1900" dirty="0"/>
          </a:p>
          <a:p>
            <a:pPr>
              <a:lnSpc>
                <a:spcPct val="80000"/>
              </a:lnSpc>
              <a:buFontTx/>
              <a:buChar char="-"/>
            </a:pPr>
            <a:endParaRPr lang="pl-PL" altLang="pl-PL" sz="2000" dirty="0" smtClean="0"/>
          </a:p>
        </p:txBody>
      </p:sp>
      <p:sp>
        <p:nvSpPr>
          <p:cNvPr id="35843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AF68B3-1F6D-4A8B-BD28-37677579DCAB}" type="slidenum">
              <a:rPr lang="pl-PL" altLang="pl-PL" smtClean="0">
                <a:cs typeface="Arial" charset="0"/>
              </a:rPr>
              <a:pPr/>
              <a:t>5</a:t>
            </a:fld>
            <a:endParaRPr lang="pl-PL" altLang="pl-PL" dirty="0" smtClean="0">
              <a:cs typeface="Arial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7125" y="1588"/>
            <a:ext cx="3968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7125" y="4586288"/>
            <a:ext cx="3968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polsk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1" y="0"/>
            <a:ext cx="108957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994122"/>
          </a:xfrm>
        </p:spPr>
        <p:txBody>
          <a:bodyPr/>
          <a:lstStyle/>
          <a:p>
            <a:r>
              <a:rPr lang="pl-PL" sz="3600" dirty="0">
                <a:solidFill>
                  <a:srgbClr val="C00000"/>
                </a:solidFill>
              </a:rPr>
              <a:t>KRYTERIA NABORU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l-PL" b="1" dirty="0"/>
              <a:t>W przypadku wolnych </a:t>
            </a:r>
            <a:r>
              <a:rPr lang="pl-PL" dirty="0"/>
              <a:t>miejsc do oddziałów dwujęzycznych, na trzecim etapie postępowania rekrutacyjnego mogą być przyjęci kandydaci </a:t>
            </a:r>
            <a:r>
              <a:rPr lang="pl-PL" b="1" u="sng" dirty="0"/>
              <a:t>niebędący uczniami tej szkoły</a:t>
            </a:r>
            <a:r>
              <a:rPr lang="pl-PL" dirty="0"/>
              <a:t>, którzy przystąpili do postepowania rekrutacyjnego z zachowaniem kryteriów opisanych powyżej.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584176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8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94122"/>
          </a:xfrm>
        </p:spPr>
        <p:txBody>
          <a:bodyPr/>
          <a:lstStyle/>
          <a:p>
            <a:r>
              <a:rPr lang="pl-PL" sz="2800" b="1" dirty="0" smtClean="0">
                <a:solidFill>
                  <a:srgbClr val="CC3333"/>
                </a:solidFill>
              </a:rPr>
              <a:t>POSTĘPOWANIE REKRUTACYJNE</a:t>
            </a:r>
            <a:endParaRPr lang="pl-PL" sz="2800" b="1" dirty="0">
              <a:solidFill>
                <a:srgbClr val="CC33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/>
          <a:lstStyle/>
          <a:p>
            <a:r>
              <a:rPr lang="pl-PL" sz="2800" dirty="0"/>
              <a:t>Zgodnie § </a:t>
            </a:r>
            <a:r>
              <a:rPr lang="pl-PL" sz="2800" dirty="0" smtClean="0"/>
              <a:t>1 Uchwały </a:t>
            </a:r>
            <a:r>
              <a:rPr lang="pl-PL" sz="2800" dirty="0"/>
              <a:t>Nr XLI/1062/2017 Rady m.st. Warszawy </a:t>
            </a:r>
            <a:r>
              <a:rPr lang="pl-PL" sz="2800" i="1" dirty="0"/>
              <a:t>w sprawie składania wniosków o przyjęcie do publicznych przedszkoli, oddziałów przedszkolnych w szkołach podstawowych oraz szkół podstawowych prowadzonych przez m.st. </a:t>
            </a:r>
            <a:r>
              <a:rPr lang="pl-PL" sz="2800" i="1" dirty="0" smtClean="0"/>
              <a:t>Warszawę </a:t>
            </a:r>
            <a:r>
              <a:rPr lang="pl-PL" sz="2800" dirty="0" smtClean="0"/>
              <a:t>w </a:t>
            </a:r>
            <a:r>
              <a:rPr lang="pl-PL" sz="2800" dirty="0"/>
              <a:t>postępowaniu rekrutacyjnym do klas VII dwujęzycznych - wniosek o przyjęcie można składać </a:t>
            </a:r>
            <a:r>
              <a:rPr lang="pl-PL" sz="2800" b="1" u="sng" dirty="0" smtClean="0"/>
              <a:t>do dowolnej liczby szkół</a:t>
            </a:r>
            <a:r>
              <a:rPr lang="pl-PL" sz="2800" b="1" dirty="0" smtClean="0"/>
              <a:t>, </a:t>
            </a:r>
            <a:r>
              <a:rPr lang="pl-PL" sz="2800" dirty="0"/>
              <a:t>które prowadzą postępowanie </a:t>
            </a:r>
            <a:r>
              <a:rPr lang="pl-PL" sz="2800" dirty="0" smtClean="0"/>
              <a:t>rekrutacyjne do oddziałów dwujęzycznych.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pic>
        <p:nvPicPr>
          <p:cNvPr id="5" name="Picture 5" descr="polska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0"/>
            <a:ext cx="1511722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508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71417" y="260350"/>
            <a:ext cx="6828975" cy="864394"/>
          </a:xfrm>
        </p:spPr>
        <p:txBody>
          <a:bodyPr/>
          <a:lstStyle/>
          <a:p>
            <a:pPr eaLnBrk="1" hangingPunct="1"/>
            <a:r>
              <a:rPr lang="pl-PL" altLang="pl-PL" sz="3600" b="1" dirty="0" smtClean="0">
                <a:solidFill>
                  <a:srgbClr val="C00000"/>
                </a:solidFill>
              </a:rPr>
              <a:t>REKRUTACJA W LICZBACH</a:t>
            </a:r>
          </a:p>
        </p:txBody>
      </p:sp>
      <p:pic>
        <p:nvPicPr>
          <p:cNvPr id="28675" name="Picture 4" descr="polska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80" y="17009"/>
            <a:ext cx="1150938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Symbol zastępczy numeru slajdu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4B5AF2F-C128-4B40-8131-9305609484CB}" type="slidenum">
              <a:rPr lang="pl-PL" altLang="pl-PL" sz="1400"/>
              <a:pPr algn="r"/>
              <a:t>8</a:t>
            </a:fld>
            <a:endParaRPr lang="pl-PL" altLang="pl-PL" sz="140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8713" y="0"/>
            <a:ext cx="395287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47125" y="4584700"/>
            <a:ext cx="3968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47747"/>
              </p:ext>
            </p:extLst>
          </p:nvPr>
        </p:nvGraphicFramePr>
        <p:xfrm>
          <a:off x="395536" y="1700808"/>
          <a:ext cx="8041232" cy="4769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7652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SZKOŁY PODSTAWOWE w roku szkolnym 2018/2019</a:t>
                      </a:r>
                      <a:endParaRPr lang="pl-PL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575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SZKOŁY PODSTAWOWE z oddziałami dwujęzycznymi </a:t>
                      </a:r>
                      <a:r>
                        <a:rPr lang="pl-PL" b="0" dirty="0" smtClean="0"/>
                        <a:t>w roku szkolnym 2017/2018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/>
                        <a:t>44</a:t>
                      </a:r>
                    </a:p>
                    <a:p>
                      <a:pPr algn="ctr"/>
                      <a:r>
                        <a:rPr lang="pl-PL" b="1" dirty="0" smtClean="0"/>
                        <a:t>21%</a:t>
                      </a:r>
                      <a:r>
                        <a:rPr lang="pl-PL" b="1" baseline="0" dirty="0" smtClean="0"/>
                        <a:t> wszystkich</a:t>
                      </a:r>
                      <a:endParaRPr lang="pl-P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575"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/>
                        <a:t>Liczba oddziałów dwujęzycznych w roku szkolnym 2017/2018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/>
                        <a:t>76</a:t>
                      </a:r>
                      <a:endParaRPr lang="pl-P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702409"/>
                  </a:ext>
                </a:extLst>
              </a:tr>
              <a:tr h="1033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/>
                        <a:t>SZKOŁY PODSTAWOWE z oddziałami dwujęzycznymi </a:t>
                      </a:r>
                      <a:r>
                        <a:rPr lang="pl-PL" b="0" dirty="0" smtClean="0"/>
                        <a:t>w roku szkolnym 2018/2019 (wg planu)</a:t>
                      </a:r>
                    </a:p>
                    <a:p>
                      <a:pPr algn="ctr"/>
                      <a:endParaRPr lang="pl-PL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26% wszystkich</a:t>
                      </a:r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1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 smtClean="0"/>
                        <a:t>Liczba oddziałów dwujęzycznych w roku szkolnym 2018/2019 (wg planu)</a:t>
                      </a:r>
                    </a:p>
                    <a:p>
                      <a:pPr algn="ctr"/>
                      <a:endParaRPr lang="pl-PL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86</a:t>
                      </a:r>
                      <a:endParaRPr lang="pl-P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1547664" y="476673"/>
            <a:ext cx="6478488" cy="1080120"/>
          </a:xfrm>
        </p:spPr>
        <p:txBody>
          <a:bodyPr/>
          <a:lstStyle/>
          <a:p>
            <a:r>
              <a:rPr lang="pl-PL" sz="3600" dirty="0" smtClean="0">
                <a:solidFill>
                  <a:srgbClr val="C00000"/>
                </a:solidFill>
              </a:rPr>
              <a:t>TERMINY REKRUTACJI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208912" cy="504056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400" dirty="0" smtClean="0"/>
              <a:t>Harmonogram dla KANDYDATA został zamieszczony na stronie Biura Edukacji</a:t>
            </a:r>
            <a:endParaRPr lang="pl-PL" sz="24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24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400" dirty="0" smtClean="0"/>
              <a:t>Nabór odbywać się będzie z </a:t>
            </a:r>
            <a:r>
              <a:rPr lang="pl-PL" sz="2400" dirty="0"/>
              <a:t>wykorzystaniem </a:t>
            </a:r>
            <a:r>
              <a:rPr lang="pl-PL" sz="2400" dirty="0" smtClean="0"/>
              <a:t>elektronicznego </a:t>
            </a:r>
            <a:r>
              <a:rPr lang="pl-PL" sz="2400" dirty="0"/>
              <a:t>systemu  rekrutacji i rozpocznie się </a:t>
            </a:r>
            <a:r>
              <a:rPr lang="pl-PL" sz="2400" dirty="0" smtClean="0"/>
              <a:t>dla KANDYDATA, wzorem ubiegłego roku, </a:t>
            </a:r>
            <a:r>
              <a:rPr lang="pl-PL" sz="2400" b="1" dirty="0" smtClean="0"/>
              <a:t>14 maja</a:t>
            </a:r>
            <a:r>
              <a:rPr lang="pl-PL" sz="2400" b="1" dirty="0"/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400" dirty="0" smtClean="0"/>
              <a:t>System </a:t>
            </a:r>
            <a:r>
              <a:rPr lang="pl-PL" sz="2400" dirty="0"/>
              <a:t>rekrutacyjny dostępny </a:t>
            </a:r>
            <a:r>
              <a:rPr lang="pl-PL" sz="2400" dirty="0" smtClean="0"/>
              <a:t>dla kandydatów pod </a:t>
            </a:r>
            <a:r>
              <a:rPr lang="pl-PL" sz="2400" dirty="0"/>
              <a:t>adresem:</a:t>
            </a:r>
          </a:p>
          <a:p>
            <a:r>
              <a:rPr lang="pl-PL" sz="2400" u="sng" dirty="0">
                <a:hlinkClick r:id="rId2"/>
              </a:rPr>
              <a:t>www.podstawowe2jezyczne.edukacja.warszawa.pl</a:t>
            </a:r>
            <a:endParaRPr lang="pl-PL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24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EF374-87E5-498B-BA0A-EE70CC82C612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pic>
        <p:nvPicPr>
          <p:cNvPr id="5" name="Picture 4" descr="polska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480" y="17009"/>
            <a:ext cx="1296565" cy="153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04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l-P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l-P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660</Words>
  <Application>Microsoft Office PowerPoint</Application>
  <PresentationFormat>Pokaz na ekranie (4:3)</PresentationFormat>
  <Paragraphs>87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Projekt domyślny</vt:lpstr>
      <vt:lpstr>Prezentacja programu PowerPoint</vt:lpstr>
      <vt:lpstr>Oddziały dwujęzyczne  w szkołach podstawowych - przepisy </vt:lpstr>
      <vt:lpstr>KRYTERIA NABORU</vt:lpstr>
      <vt:lpstr>KRYTERIA NABORU – CD.</vt:lpstr>
      <vt:lpstr> KRYTERIA NABORU CD. </vt:lpstr>
      <vt:lpstr>KRYTERIA NABORU CD.</vt:lpstr>
      <vt:lpstr>POSTĘPOWANIE REKRUTACYJNE</vt:lpstr>
      <vt:lpstr>REKRUTACJA W LICZBACH</vt:lpstr>
      <vt:lpstr>TERMINY REKRUTACJI</vt:lpstr>
      <vt:lpstr>KONTAKT – sprawy merytoryczne</vt:lpstr>
      <vt:lpstr>KONTAKT – sprawy związane z obsługą systemu</vt:lpstr>
    </vt:vector>
  </TitlesOfParts>
  <Company>UMstW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mapelt</dc:creator>
  <cp:lastModifiedBy>Kociszewska Monika</cp:lastModifiedBy>
  <cp:revision>426</cp:revision>
  <cp:lastPrinted>2015-08-21T11:23:00Z</cp:lastPrinted>
  <dcterms:created xsi:type="dcterms:W3CDTF">2011-02-23T07:59:08Z</dcterms:created>
  <dcterms:modified xsi:type="dcterms:W3CDTF">2018-04-19T08:20:02Z</dcterms:modified>
</cp:coreProperties>
</file>